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gapDepth val="0"/>
        <c:shape val="box"/>
        <c:axId val="863107976"/>
        <c:axId val="863110328"/>
        <c:axId val="0"/>
      </c:bar3DChart>
      <c:catAx>
        <c:axId val="863107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3110328"/>
        <c:crosses val="autoZero"/>
        <c:auto val="1"/>
        <c:lblAlgn val="ctr"/>
        <c:lblOffset val="100"/>
        <c:noMultiLvlLbl val="0"/>
      </c:catAx>
      <c:valAx>
        <c:axId val="86311032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3107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dLblPos val="outEnd"/>
          <c:showLegendKey val="0"/>
          <c:showVal val="1"/>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47800" y="7581900"/>
            <a:ext cx="30327600" cy="26898600"/>
          </a:xfrm>
          <a:prstGeom prst="roundRect">
            <a:avLst>
              <a:gd name="adj" fmla="val 3005"/>
            </a:avLst>
          </a:prstGeom>
          <a:solidFill>
            <a:schemeClr val="bg1">
              <a:alpha val="65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04800"/>
            <a:ext cx="26898600" cy="5105400"/>
          </a:xfrm>
          <a:prstGeom prst="roundRect">
            <a:avLst/>
          </a:prstGeom>
          <a:solidFill>
            <a:schemeClr val="bg1">
              <a:alpha val="65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354"/>
          <p:cNvSpPr txBox="1">
            <a:spLocks noChangeArrowheads="1"/>
          </p:cNvSpPr>
          <p:nvPr/>
        </p:nvSpPr>
        <p:spPr bwMode="auto">
          <a:xfrm>
            <a:off x="1587" y="767541"/>
            <a:ext cx="27430413" cy="393238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spcBef>
                <a:spcPct val="50000"/>
              </a:spcBef>
              <a:defRPr/>
            </a:pPr>
            <a:r>
              <a:rPr lang="en-US" sz="8000" b="1" dirty="0">
                <a:solidFill>
                  <a:schemeClr val="tx2"/>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tx2"/>
                </a:solidFill>
                <a:effectLst>
                  <a:outerShdw blurRad="38100" dist="38100" dir="2700000" algn="tl">
                    <a:srgbClr val="000000">
                      <a:alpha val="43137"/>
                    </a:srgbClr>
                  </a:outerShdw>
                </a:effectLst>
                <a:latin typeface="Arial Black" pitchFamily="34" charset="0"/>
              </a:rPr>
              <a:t>Poster </a:t>
            </a:r>
            <a:br>
              <a:rPr lang="en-US" sz="8000" b="1" dirty="0" smtClean="0">
                <a:solidFill>
                  <a:schemeClr val="tx2"/>
                </a:solidFill>
                <a:effectLst>
                  <a:outerShdw blurRad="38100" dist="38100" dir="2700000" algn="tl">
                    <a:srgbClr val="000000">
                      <a:alpha val="43137"/>
                    </a:srgbClr>
                  </a:outerShdw>
                </a:effectLst>
                <a:latin typeface="Arial Black" pitchFamily="34" charset="0"/>
              </a:rPr>
            </a:br>
            <a:r>
              <a:rPr lang="en-US" sz="8000" b="1" dirty="0" smtClean="0">
                <a:solidFill>
                  <a:schemeClr val="tx2"/>
                </a:solidFill>
                <a:effectLst>
                  <a:outerShdw blurRad="38100" dist="38100" dir="2700000" algn="tl">
                    <a:srgbClr val="000000">
                      <a:alpha val="43137"/>
                    </a:srgbClr>
                  </a:outerShdw>
                </a:effectLst>
                <a:latin typeface="Arial Black" pitchFamily="34" charset="0"/>
              </a:rPr>
              <a:t>Presentation</a:t>
            </a:r>
            <a:endParaRPr lang="en-US" sz="8000" b="1" dirty="0">
              <a:solidFill>
                <a:schemeClr val="tx2"/>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a:t>
            </a:r>
          </a:p>
          <a:p>
            <a:pPr algn="ctr" defTabSz="3760788">
              <a:spcBef>
                <a:spcPct val="50000"/>
              </a:spcBef>
              <a:defRPr/>
            </a:pPr>
            <a:r>
              <a:rPr lang="en-US" sz="4000" b="1" dirty="0" smtClean="0">
                <a:solidFill>
                  <a:schemeClr val="accent1"/>
                </a:solidFill>
                <a:latin typeface="Arial Black" pitchFamily="34" charset="0"/>
              </a:rPr>
              <a:t>Mentor’s </a:t>
            </a:r>
            <a:r>
              <a:rPr lang="en-US" sz="4000" b="1" dirty="0">
                <a:solidFill>
                  <a:schemeClr val="accent1"/>
                </a:solidFill>
                <a:latin typeface="Arial Black" pitchFamily="34" charset="0"/>
              </a:rPr>
              <a:t>Name and Title, Department</a:t>
            </a:r>
          </a:p>
        </p:txBody>
      </p:sp>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21" y="1109797"/>
            <a:ext cx="2796466" cy="3173664"/>
          </a:xfrm>
          <a:prstGeom prst="rect">
            <a:avLst/>
          </a:prstGeom>
        </p:spPr>
      </p:pic>
      <p:sp>
        <p:nvSpPr>
          <p:cNvPr id="61" name="Text Box 364"/>
          <p:cNvSpPr txBox="1">
            <a:spLocks noChangeArrowheads="1"/>
          </p:cNvSpPr>
          <p:nvPr/>
        </p:nvSpPr>
        <p:spPr bwMode="auto">
          <a:xfrm>
            <a:off x="15161461" y="33693225"/>
            <a:ext cx="10836559" cy="1193220"/>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r>
              <a:rPr lang="en-US" sz="2400" dirty="0">
                <a:latin typeface="Myriad Pro SemiCond" pitchFamily="34" charset="0"/>
              </a:rPr>
              <a:t>If your project was funded (all or part) from grants and/or awards, identify the source(s) of support. You also can acknowledge individuals that provided data and/or feedback to you.</a:t>
            </a:r>
          </a:p>
        </p:txBody>
      </p:sp>
      <p:sp>
        <p:nvSpPr>
          <p:cNvPr id="62" name="Text Box 365"/>
          <p:cNvSpPr txBox="1">
            <a:spLocks noChangeArrowheads="1"/>
          </p:cNvSpPr>
          <p:nvPr/>
        </p:nvSpPr>
        <p:spPr bwMode="auto">
          <a:xfrm>
            <a:off x="15169302" y="32894768"/>
            <a:ext cx="7677151"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Acknowledgements</a:t>
            </a:r>
          </a:p>
        </p:txBody>
      </p:sp>
      <p:sp>
        <p:nvSpPr>
          <p:cNvPr id="63" name="Text Box 355"/>
          <p:cNvSpPr txBox="1">
            <a:spLocks noChangeArrowheads="1"/>
          </p:cNvSpPr>
          <p:nvPr/>
        </p:nvSpPr>
        <p:spPr bwMode="auto">
          <a:xfrm>
            <a:off x="1108076" y="151777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Insert Text Here…</a:t>
            </a:r>
          </a:p>
        </p:txBody>
      </p:sp>
      <p:sp>
        <p:nvSpPr>
          <p:cNvPr id="64" name="Text Box 356"/>
          <p:cNvSpPr txBox="1">
            <a:spLocks noChangeArrowheads="1"/>
          </p:cNvSpPr>
          <p:nvPr/>
        </p:nvSpPr>
        <p:spPr bwMode="auto">
          <a:xfrm>
            <a:off x="1108076" y="24226736"/>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65" name="Text Box 357"/>
          <p:cNvSpPr txBox="1">
            <a:spLocks noChangeArrowheads="1"/>
          </p:cNvSpPr>
          <p:nvPr/>
        </p:nvSpPr>
        <p:spPr bwMode="auto">
          <a:xfrm>
            <a:off x="1108076" y="7532141"/>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66" name="Text Box 361"/>
          <p:cNvSpPr txBox="1">
            <a:spLocks noChangeArrowheads="1"/>
          </p:cNvSpPr>
          <p:nvPr/>
        </p:nvSpPr>
        <p:spPr bwMode="auto">
          <a:xfrm>
            <a:off x="1108076" y="71047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67" name="Text Box 364"/>
          <p:cNvSpPr txBox="1">
            <a:spLocks noChangeArrowheads="1"/>
          </p:cNvSpPr>
          <p:nvPr/>
        </p:nvSpPr>
        <p:spPr bwMode="auto">
          <a:xfrm>
            <a:off x="15169303" y="29112297"/>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latin typeface="Myriad Pro SemiCond" pitchFamily="34" charset="0"/>
              </a:rPr>
              <a:t>(replace this text with your own)  This section can be smaller than 24 point.</a:t>
            </a:r>
          </a:p>
          <a:p>
            <a:pPr marL="457200" indent="-457200" defTabSz="3760788">
              <a:defRPr/>
            </a:pPr>
            <a:endParaRPr lang="en-US" sz="2400" dirty="0">
              <a:latin typeface="Myriad Pro SemiCond" pitchFamily="34" charset="0"/>
            </a:endParaRPr>
          </a:p>
          <a:p>
            <a:pPr marL="457200" indent="-457200" defTabSz="3760788">
              <a:defRPr/>
            </a:pPr>
            <a:endParaRPr lang="en-US" sz="2400" dirty="0">
              <a:latin typeface="Myriad Pro SemiCond" pitchFamily="34" charset="0"/>
            </a:endParaRPr>
          </a:p>
          <a:p>
            <a:pPr marL="457200" indent="-457200" defTabSz="3760788">
              <a:defRPr/>
            </a:pPr>
            <a:r>
              <a:rPr lang="en-US" sz="2400" dirty="0">
                <a:latin typeface="Myriad Pro SemiCond" pitchFamily="34" charset="0"/>
              </a:rPr>
              <a:t>Use this section for listing sources /references. The text box is  already set up with hanging indents (all lines after the first  in each reference are indented.)</a:t>
            </a:r>
          </a:p>
        </p:txBody>
      </p:sp>
      <p:sp>
        <p:nvSpPr>
          <p:cNvPr id="68" name="Text Box 365"/>
          <p:cNvSpPr txBox="1">
            <a:spLocks noChangeArrowheads="1"/>
          </p:cNvSpPr>
          <p:nvPr/>
        </p:nvSpPr>
        <p:spPr bwMode="auto">
          <a:xfrm>
            <a:off x="15169303" y="28189808"/>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References</a:t>
            </a:r>
          </a:p>
        </p:txBody>
      </p:sp>
      <p:sp>
        <p:nvSpPr>
          <p:cNvPr id="69" name="Text Box 368"/>
          <p:cNvSpPr txBox="1">
            <a:spLocks noChangeArrowheads="1"/>
          </p:cNvSpPr>
          <p:nvPr/>
        </p:nvSpPr>
        <p:spPr bwMode="auto">
          <a:xfrm>
            <a:off x="15169303" y="7532141"/>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Be brief and include only the most important findings from your study and your interpretation of your data. </a:t>
            </a:r>
          </a:p>
          <a:p>
            <a:pPr>
              <a:defRPr/>
            </a:pPr>
            <a:endParaRPr lang="en-US" sz="2400" dirty="0">
              <a:latin typeface="Myriad Pro SemiCond" pitchFamily="34" charset="0"/>
            </a:endParaRPr>
          </a:p>
          <a:p>
            <a:pPr>
              <a:defRPr/>
            </a:pPr>
            <a:r>
              <a:rPr lang="en-US" sz="2400" dirty="0">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latin typeface="Myriad Pro SemiCond" pitchFamily="34" charset="0"/>
            </a:endParaRPr>
          </a:p>
          <a:p>
            <a:pPr>
              <a:defRPr/>
            </a:pPr>
            <a:r>
              <a:rPr lang="en-US" sz="2400" dirty="0">
                <a:latin typeface="Myriad Pro SemiCond" pitchFamily="34" charset="0"/>
              </a:rPr>
              <a:t>RECOMMENDATION 2: Use a combination of text and graphics.</a:t>
            </a:r>
          </a:p>
        </p:txBody>
      </p:sp>
      <p:sp>
        <p:nvSpPr>
          <p:cNvPr id="70" name="Text Box 370"/>
          <p:cNvSpPr txBox="1">
            <a:spLocks noChangeArrowheads="1"/>
          </p:cNvSpPr>
          <p:nvPr/>
        </p:nvSpPr>
        <p:spPr bwMode="auto">
          <a:xfrm>
            <a:off x="15169303" y="15479688"/>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latin typeface="Myriad Pro SemiCond" pitchFamily="34" charset="0"/>
            </a:endParaRPr>
          </a:p>
        </p:txBody>
      </p:sp>
      <p:sp>
        <p:nvSpPr>
          <p:cNvPr id="71" name="Text Box 355"/>
          <p:cNvSpPr txBox="1">
            <a:spLocks noChangeArrowheads="1"/>
          </p:cNvSpPr>
          <p:nvPr/>
        </p:nvSpPr>
        <p:spPr bwMode="auto">
          <a:xfrm>
            <a:off x="1108076" y="21505984"/>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latin typeface="Myriad Pro SemiCond" pitchFamily="34" charset="0"/>
              </a:rPr>
              <a:t>Insert graphic and captions. Include source of graphics used from the web.</a:t>
            </a:r>
          </a:p>
        </p:txBody>
      </p:sp>
      <p:sp>
        <p:nvSpPr>
          <p:cNvPr id="72" name="Text Box 356"/>
          <p:cNvSpPr txBox="1">
            <a:spLocks noChangeArrowheads="1"/>
          </p:cNvSpPr>
          <p:nvPr/>
        </p:nvSpPr>
        <p:spPr bwMode="auto">
          <a:xfrm>
            <a:off x="1108076" y="29531672"/>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In this section consider using graphs, histograms, and other visuals to display your data or stages in the development of artwork, etc. </a:t>
            </a:r>
          </a:p>
        </p:txBody>
      </p:sp>
      <p:graphicFrame>
        <p:nvGraphicFramePr>
          <p:cNvPr id="73" name="Chart 38"/>
          <p:cNvGraphicFramePr>
            <a:graphicFrameLocks/>
          </p:cNvGraphicFramePr>
          <p:nvPr>
            <p:extLst>
              <p:ext uri="{D42A27DB-BD31-4B8C-83A1-F6EECF244321}">
                <p14:modId xmlns:p14="http://schemas.microsoft.com/office/powerpoint/2010/main" val="1722758546"/>
              </p:ext>
            </p:extLst>
          </p:nvPr>
        </p:nvGraphicFramePr>
        <p:xfrm>
          <a:off x="20828811" y="19461464"/>
          <a:ext cx="5688789" cy="3987260"/>
        </p:xfrm>
        <a:graphic>
          <a:graphicData uri="http://schemas.openxmlformats.org/drawingml/2006/chart">
            <c:chart xmlns:c="http://schemas.openxmlformats.org/drawingml/2006/chart" xmlns:r="http://schemas.openxmlformats.org/officeDocument/2006/relationships" r:id="rId3"/>
          </a:graphicData>
        </a:graphic>
      </p:graphicFrame>
      <p:sp>
        <p:nvSpPr>
          <p:cNvPr id="74" name="Text Box 355"/>
          <p:cNvSpPr txBox="1">
            <a:spLocks noChangeArrowheads="1"/>
          </p:cNvSpPr>
          <p:nvPr/>
        </p:nvSpPr>
        <p:spPr bwMode="auto">
          <a:xfrm>
            <a:off x="15169302" y="26133692"/>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latin typeface="Myriad Pro SemiCond" pitchFamily="34" charset="0"/>
              </a:rPr>
              <a:t>Insert Tables or Images of artwork, etc.</a:t>
            </a:r>
          </a:p>
        </p:txBody>
      </p:sp>
      <p:sp>
        <p:nvSpPr>
          <p:cNvPr id="75" name="TextBox 74"/>
          <p:cNvSpPr txBox="1">
            <a:spLocks noChangeArrowheads="1"/>
          </p:cNvSpPr>
          <p:nvPr/>
        </p:nvSpPr>
        <p:spPr bwMode="auto">
          <a:xfrm>
            <a:off x="15169303" y="19408380"/>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latin typeface="Myriad Pro SemiCond" pitchFamily="34" charset="0"/>
              </a:rPr>
              <a:t>GRAPHICS:</a:t>
            </a:r>
          </a:p>
          <a:p>
            <a:pPr>
              <a:defRPr/>
            </a:pPr>
            <a:r>
              <a:rPr lang="en-US" sz="2000" dirty="0">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latin typeface="Myriad Pro SemiCond" pitchFamily="34" charset="0"/>
              </a:rPr>
              <a:t>TIP: Putting Boxes around your text sections</a:t>
            </a:r>
          </a:p>
          <a:p>
            <a:pPr>
              <a:defRPr/>
            </a:pPr>
            <a:r>
              <a:rPr lang="en-US" sz="2000" dirty="0">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76" name="Chart 29"/>
          <p:cNvGraphicFramePr>
            <a:graphicFrameLocks/>
          </p:cNvGraphicFramePr>
          <p:nvPr>
            <p:extLst>
              <p:ext uri="{D42A27DB-BD31-4B8C-83A1-F6EECF244321}">
                <p14:modId xmlns:p14="http://schemas.microsoft.com/office/powerpoint/2010/main" val="2280179053"/>
              </p:ext>
            </p:extLst>
          </p:nvPr>
        </p:nvGraphicFramePr>
        <p:xfrm>
          <a:off x="20828810" y="23638067"/>
          <a:ext cx="5688789" cy="3137815"/>
        </p:xfrm>
        <a:graphic>
          <a:graphicData uri="http://schemas.openxmlformats.org/drawingml/2006/chart">
            <c:chart xmlns:c="http://schemas.openxmlformats.org/drawingml/2006/chart" xmlns:r="http://schemas.openxmlformats.org/officeDocument/2006/relationships" r:id="rId4"/>
          </a:graphicData>
        </a:graphic>
      </p:graphicFrame>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6" y="17334212"/>
            <a:ext cx="5214714" cy="4171771"/>
          </a:xfrm>
          <a:prstGeom prst="rect">
            <a:avLst/>
          </a:prstGeom>
          <a:ln>
            <a:solidFill>
              <a:schemeClr val="tx1"/>
            </a:solidFill>
          </a:ln>
        </p:spPr>
      </p:pic>
      <p:sp>
        <p:nvSpPr>
          <p:cNvPr id="78" name="Text Box 359"/>
          <p:cNvSpPr txBox="1">
            <a:spLocks noChangeArrowheads="1"/>
          </p:cNvSpPr>
          <p:nvPr/>
        </p:nvSpPr>
        <p:spPr bwMode="auto">
          <a:xfrm>
            <a:off x="1108076" y="23291425"/>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solidFill>
                  <a:schemeClr val="accent1"/>
                </a:solidFill>
                <a:latin typeface="Arial" panose="020B0604020202020204" pitchFamily="34" charset="0"/>
                <a:cs typeface="Arial" panose="020B0604020202020204" pitchFamily="34" charset="0"/>
              </a:rPr>
              <a:t>(suggestions</a:t>
            </a:r>
            <a:r>
              <a:rPr lang="en-US" sz="3200" dirty="0" smtClean="0">
                <a:solidFill>
                  <a:schemeClr val="accent1"/>
                </a:solidFill>
                <a:latin typeface="Arial" panose="020B0604020202020204" pitchFamily="34" charset="0"/>
                <a:cs typeface="Arial" panose="020B0604020202020204" pitchFamily="34" charset="0"/>
              </a:rPr>
              <a:t>: Method or Approach)</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79" name="Text Box 360"/>
          <p:cNvSpPr txBox="1">
            <a:spLocks noChangeArrowheads="1"/>
          </p:cNvSpPr>
          <p:nvPr/>
        </p:nvSpPr>
        <p:spPr bwMode="auto">
          <a:xfrm>
            <a:off x="1108076" y="137201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solidFill>
                  <a:schemeClr val="accent1"/>
                </a:solidFill>
                <a:latin typeface="Arial" panose="020B0604020202020204" pitchFamily="34" charset="0"/>
                <a:cs typeface="Arial" panose="020B0604020202020204" pitchFamily="34" charset="0"/>
              </a:rPr>
              <a:t>(</a:t>
            </a:r>
            <a:r>
              <a:rPr lang="en-US" sz="3200" dirty="0" smtClean="0">
                <a:solidFill>
                  <a:schemeClr val="accent1"/>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1"/>
              </a:solidFill>
              <a:latin typeface="Arial" panose="020B0604020202020204" pitchFamily="34" charset="0"/>
              <a:cs typeface="Arial" panose="020B0604020202020204" pitchFamily="34" charset="0"/>
            </a:endParaRPr>
          </a:p>
        </p:txBody>
      </p:sp>
      <p:sp>
        <p:nvSpPr>
          <p:cNvPr id="80" name="Text Box 362"/>
          <p:cNvSpPr txBox="1">
            <a:spLocks noChangeArrowheads="1"/>
          </p:cNvSpPr>
          <p:nvPr/>
        </p:nvSpPr>
        <p:spPr bwMode="auto">
          <a:xfrm>
            <a:off x="1108076" y="6506689"/>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solidFill>
                  <a:schemeClr val="accent1"/>
                </a:solidFill>
                <a:latin typeface="Arial" panose="020B0604020202020204" pitchFamily="34" charset="0"/>
                <a:cs typeface="Arial" panose="020B0604020202020204" pitchFamily="34" charset="0"/>
              </a:rPr>
              <a:t>(suggestion: Abstract)</a:t>
            </a:r>
            <a:endParaRPr lang="en-US" sz="3200" dirty="0">
              <a:solidFill>
                <a:schemeClr val="accent1"/>
              </a:solidFill>
              <a:latin typeface="Arial" panose="020B0604020202020204" pitchFamily="34" charset="0"/>
              <a:cs typeface="Arial" panose="020B0604020202020204" pitchFamily="34" charset="0"/>
            </a:endParaRPr>
          </a:p>
        </p:txBody>
      </p:sp>
      <p:sp>
        <p:nvSpPr>
          <p:cNvPr id="81" name="Text Box 367"/>
          <p:cNvSpPr txBox="1">
            <a:spLocks noChangeArrowheads="1"/>
          </p:cNvSpPr>
          <p:nvPr/>
        </p:nvSpPr>
        <p:spPr bwMode="auto">
          <a:xfrm>
            <a:off x="15169302" y="6506689"/>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Interpretations of Findings)</a:t>
            </a:r>
            <a:endParaRPr lang="en-US" sz="3200" dirty="0">
              <a:solidFill>
                <a:schemeClr val="accent1"/>
              </a:solidFill>
              <a:latin typeface="Arial" panose="020B0604020202020204" pitchFamily="34" charset="0"/>
              <a:cs typeface="Arial" panose="020B0604020202020204" pitchFamily="34" charset="0"/>
            </a:endParaRPr>
          </a:p>
        </p:txBody>
      </p:sp>
      <p:sp>
        <p:nvSpPr>
          <p:cNvPr id="82" name="Text Box 369"/>
          <p:cNvSpPr txBox="1">
            <a:spLocks noChangeArrowheads="1"/>
          </p:cNvSpPr>
          <p:nvPr/>
        </p:nvSpPr>
        <p:spPr bwMode="auto">
          <a:xfrm>
            <a:off x="15169303" y="13720127"/>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Conclusions or Recommendations)</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83" name="Text Box 359"/>
          <p:cNvSpPr txBox="1">
            <a:spLocks noChangeArrowheads="1"/>
          </p:cNvSpPr>
          <p:nvPr/>
        </p:nvSpPr>
        <p:spPr bwMode="auto">
          <a:xfrm>
            <a:off x="1108076" y="28534699"/>
            <a:ext cx="11172612"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solidFill>
                  <a:schemeClr val="accent1"/>
                </a:solidFill>
                <a:latin typeface="Arial" panose="020B0604020202020204" pitchFamily="34" charset="0"/>
                <a:cs typeface="Arial" panose="020B0604020202020204" pitchFamily="34" charset="0"/>
              </a:rPr>
              <a:t>(suggestions</a:t>
            </a:r>
            <a:r>
              <a:rPr lang="en-US" sz="3200" dirty="0">
                <a:solidFill>
                  <a:schemeClr val="accent1"/>
                </a:solidFill>
                <a:latin typeface="Arial" panose="020B0604020202020204" pitchFamily="34" charset="0"/>
                <a:cs typeface="Arial" panose="020B0604020202020204" pitchFamily="34" charset="0"/>
              </a:rPr>
              <a:t>: </a:t>
            </a:r>
            <a:r>
              <a:rPr lang="en-US" sz="3200" dirty="0" smtClean="0">
                <a:solidFill>
                  <a:schemeClr val="accent1"/>
                </a:solidFill>
                <a:latin typeface="Arial" panose="020B0604020202020204" pitchFamily="34" charset="0"/>
                <a:cs typeface="Arial" panose="020B0604020202020204" pitchFamily="34" charset="0"/>
              </a:rPr>
              <a:t>Findings to Date or Results)</a:t>
            </a:r>
            <a:endParaRPr lang="en-US" sz="3200" dirty="0">
              <a:solidFill>
                <a:schemeClr val="accent1"/>
              </a:solidFill>
              <a:latin typeface="Arial" panose="020B0604020202020204" pitchFamily="34" charset="0"/>
              <a:cs typeface="Arial" panose="020B0604020202020204" pitchFamily="34" charset="0"/>
            </a:endParaRPr>
          </a:p>
        </p:txBody>
      </p:sp>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0707" y="1145091"/>
            <a:ext cx="3516234" cy="3138370"/>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7">
      <a:dk1>
        <a:sysClr val="windowText" lastClr="000000"/>
      </a:dk1>
      <a:lt1>
        <a:sysClr val="window" lastClr="FFFFFF"/>
      </a:lt1>
      <a:dk2>
        <a:srgbClr val="323232"/>
      </a:dk2>
      <a:lt2>
        <a:srgbClr val="E5C243"/>
      </a:lt2>
      <a:accent1>
        <a:srgbClr val="A5300F"/>
      </a:accent1>
      <a:accent2>
        <a:srgbClr val="7B230B"/>
      </a:accent2>
      <a:accent3>
        <a:srgbClr val="E19825"/>
      </a:accent3>
      <a:accent4>
        <a:srgbClr val="F49E86"/>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4EF353-C34A-415D-95F6-1C378503AE48}"/>
</file>

<file path=customXml/itemProps2.xml><?xml version="1.0" encoding="utf-8"?>
<ds:datastoreItem xmlns:ds="http://schemas.openxmlformats.org/officeDocument/2006/customXml" ds:itemID="{86D1AAE2-828B-463A-8E96-4D96E46681E9}"/>
</file>

<file path=customXml/itemProps3.xml><?xml version="1.0" encoding="utf-8"?>
<ds:datastoreItem xmlns:ds="http://schemas.openxmlformats.org/officeDocument/2006/customXml" ds:itemID="{5254AB0E-3790-410E-B387-17E667929D9E}"/>
</file>

<file path=docProps/app.xml><?xml version="1.0" encoding="utf-8"?>
<Properties xmlns="http://schemas.openxmlformats.org/officeDocument/2006/extended-properties" xmlns:vt="http://schemas.openxmlformats.org/officeDocument/2006/docPropsVTypes">
  <Template/>
  <TotalTime>627</TotalTime>
  <Words>658</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61</cp:revision>
  <dcterms:created xsi:type="dcterms:W3CDTF">2012-03-16T16:35:55Z</dcterms:created>
  <dcterms:modified xsi:type="dcterms:W3CDTF">2017-04-06T19:46:46Z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